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9875825" cx="17556150"/>
  <p:notesSz cx="9875825" cy="175561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giR2lkcHNSXxk4bUlc90ybYZfc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646300" y="1316700"/>
            <a:ext cx="6584200" cy="6583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87575" y="8339150"/>
            <a:ext cx="7900650" cy="79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기업 모두 다른 전략을 펼치고 있는 것으로 나타나는데요.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넥슨의 경우, 2022년 자회사를 합병하는 등 효율성 극대화를 전략으로 내세우고 있으며 실제로 이는 비용절감으로 이어져 영업이익 흑자 전환에 영향을 주었다는 평을 받고 있습니다.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 게임으로는 메이플 스토리, 서든 어택이 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데브시스터즈의 경우, 모두가 알고 계실 쿠키런 게임을 보유한 회사인데요 전략 자체도 쿠키런 중심으로 ip경쟁력 강화하는 것에 중점을 두고 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 회사인 넷마블은 게임업계 호황기에 인건비 지출이 크게 증가함에 따라 비용효율화를 단행하고 있고 현재 상황이 좋지 않기 때문에 안정적인 포트폴리오를 구축하고자 노력 중입니다.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대표적인 게임에는 모두의 마블, 리니지 등이 있습니다. </a:t>
            </a:r>
            <a:endParaRPr/>
          </a:p>
        </p:txBody>
      </p:sp>
      <p:sp>
        <p:nvSpPr>
          <p:cNvPr id="64" name="Google Shape;64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다음으로, 게임종목의 투자 기회와 위험요소에 대한 가설을 세워보고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데이터 분석에서 필요할 지표들을 정리해보겠습니다. </a:t>
            </a:r>
            <a:endParaRPr/>
          </a:p>
        </p:txBody>
      </p:sp>
      <p:sp>
        <p:nvSpPr>
          <p:cNvPr id="70" name="Google Shape;7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기회에는 무엇이 있을까 생각했을 때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대략적으로 신제품의 출시, 시장확대, 새로운 기술 도입, 콘텐츠의 다각화, 그리고 이벤트 개최로 정리할 수 있었습니다.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그렇다면 주가 급락 요인에는 무엇이 있을까요?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아무래도 경영리스크, 회사 내외부 규제 및 감사, 지식재산권 분쟁, 품질 하락, 업황 부진이 크게 영향을 미칠 것이라고 예상했습니다.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가설들이 맞을지 데이터 분석 후에 함께 보도록 하겠습니다. </a:t>
            </a:r>
            <a:endParaRPr/>
          </a:p>
        </p:txBody>
      </p:sp>
      <p:sp>
        <p:nvSpPr>
          <p:cNvPr id="76" name="Google Shape;76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분석을 위해 어떤 지표들을 봐야할까요?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분석과 기본 분석으로 나누어 정리해보았습니다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주식장의 차트와 흐름을 보기 위해, 코스피/코스닥 그리고 시세 및 거래 수량을 볼 거구요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외 재무적인 부분은 ROE를 통해 확인할 예정입니다.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큰상승/하락폭이 있는 시점의 뉴스/공시를 확인 후 차트와 연계하여 투자/매도 기회를 포착해보겠습니다. </a:t>
            </a:r>
            <a:endParaRPr/>
          </a:p>
        </p:txBody>
      </p:sp>
      <p:sp>
        <p:nvSpPr>
          <p:cNvPr id="82" name="Google Shape;82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상세한 내용을 보기에 앞서 게임업계 코스피 지수는 어떨지, 대형주 3종목은 어떤 흐름인지 살펴보고 넘어가도록 하겠습니다</a:t>
            </a:r>
            <a:endParaRPr/>
          </a:p>
        </p:txBody>
      </p:sp>
      <p:sp>
        <p:nvSpPr>
          <p:cNvPr id="88" name="Google Shape;88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게임업계 코스피 지수는 전영업일 기준으로 -2.47% 하락세였습니다.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 그래프를 보시면 넥슨, 데브시스터즈, 넷마블 3사 모두 코로나 수혜기간에 주식이 급등한 것으로 관찰되었는데요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이후 넥슨을 제외한 데브시스터즈, 넷마블 두 개의 회사가 하락세였던 것을 알 수 있습니다. </a:t>
            </a:r>
            <a:endParaRPr/>
          </a:p>
        </p:txBody>
      </p:sp>
      <p:sp>
        <p:nvSpPr>
          <p:cNvPr id="94" name="Google Shape;94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그렇다면 세 종목은 투자하기에 어떨까요?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저희는 재무데이터의 일부로 ROE변화를 보았습니다.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여기서 생소하신 분들이 계실 것 같아서 ROE가 무엇인지 간단하게 말씀드리자면,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기업에 투자된 자본금으로 어느정도 수익을 올리고 있는지 나타내는 지표입니다.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ROE가 높으면 자기자본에 비해 이익을 많이 낸다고 해석할 수 있기 때문에, 높을수록 좋습니다.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보시면 넥슨게임즈의 경우, 2022년 이래 상승세를 보이고 있고,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데브시스터즈는 큰 폭 하락한 것으로 나타났습니다.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넷마블의 경우 2022년 크게 하락했으나 개선되고 있는 추세로 보여집니다.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지표들도 봐야겠지만, 다행히 2024년- 2025년 예상 ROE가 세 종목 모두 상승세에 있다는 점은 긍정적으로 보여집니다.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코스피 코스닥 지수 변동에 따라 종목도 영향을 받을까요?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넷마블의 경우 회사의 규모가 커서 코스피에 상장되어있고, 넥슨과 데브시스터즈의 경우 코스닥에 상장되어 있기 때문에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코스피-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넷마블, 그리고 코스닥-넥슨/데브시스터즈로 나누어서 보겠습니다.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넷마블은 코스피와 0.42의 상관 관계를 보이며 영향이 있을 것이라는 걸 알 수 있었고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넥슨과 데브시스터즈도 코스닥 지수 변동에 영향을 받을 것을 알 수 있었습니다.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테마주 즉 어떤 한 요인에만 영향을 크게 받는 종목이 아닌 이상, 코스닥/코스피 지수 영향이 존재하기 때문에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투자/위험요인 파악에는 무의미하다고 판단되어 넘어가도록 하겠습니다. </a:t>
            </a:r>
            <a:endParaRPr/>
          </a:p>
        </p:txBody>
      </p:sp>
      <p:sp>
        <p:nvSpPr>
          <p:cNvPr id="106" name="Google Shape;106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이제 종목 분석을 하나씩 해보겠습니다.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번째 종목은 넥슨 게임즈입니다.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빨갛게 표시되어 있는 부분들에서 상승과 하락이 두드러지며 거래량도 늘어났던 것을 확인할 수 있는데요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때 어떤 일들이 있었는지 하나하나 살펴보도록 하겠습니다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첫번째는 2021년 1분기입니다.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신작 출시 발표로 출시 예정작에 대한 기대감이 고조됨에 따라 주가가 상승했는데요,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출시일 이후 하락세였던 점이 관찰됩니다.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이어져오던 하락세에 추가로, 3월 초 확률 조작 논란으로 최저가를 기록한 것을 볼 수 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/>
          </a:p>
        </p:txBody>
      </p:sp>
      <p:sp>
        <p:nvSpPr>
          <p:cNvPr id="118" name="Google Shape;118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" name="Google Shape;15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익절: 주식을 매수한 가격보다 상승하여 수익을 남기고 매도를 했을 경우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/>
          </a:p>
        </p:txBody>
      </p:sp>
      <p:sp>
        <p:nvSpPr>
          <p:cNvPr id="16" name="Google Shape;16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3분기를 살펴보면,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최고가에서 시작하게 되는데요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 때 PC와 콘솔을 사용한 게임 신작 출시와 방학/휴가철 시기가 맞물리게 되어 주가 상승으로 이어진 것으로 보입니다.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신작 출시와 사우디 왕세자의 내한 소식으로  8월 중 상승세가 다시 관찰됩니다.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사우디는 2030년까지 게임강국으로 도약하고자 글로벌 게임 업계에 투자하거나 혹은 지분을 보유하고 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그러한 이유로 사우디 왕세자가 내한했을 때, 국내 게임주들이 전반적으로 상승세를 보였습니다. </a:t>
            </a:r>
            <a:endParaRPr/>
          </a:p>
        </p:txBody>
      </p:sp>
      <p:sp>
        <p:nvSpPr>
          <p:cNvPr id="124" name="Google Shape;124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상반기, 중국 시장에서의 현황이 주가에 큰 영향을 미쳤습니다.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블루아카이브라는 모바일 게임 사전예약 개시로 기대감이 고조되어  약 3개월간 상승세가 유지되었으며,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출시후 흥행실패로 이어져 큰 폭 하락했습니다. </a:t>
            </a:r>
            <a:endParaRPr/>
          </a:p>
        </p:txBody>
      </p:sp>
      <p:sp>
        <p:nvSpPr>
          <p:cNvPr id="130" name="Google Shape;130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데브시스터즈 종목을 총 4가지 구간으로 나누어 살펴보도록 하겠습니다. </a:t>
            </a:r>
            <a:endParaRPr/>
          </a:p>
        </p:txBody>
      </p:sp>
      <p:sp>
        <p:nvSpPr>
          <p:cNvPr id="136" name="Google Shape;136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데브시스터즈는 쿠키런을 주력 사업으로 하는 종목으로 주가 변동이 쿠키런과 관련이 있는 경우가 많습니다.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초 쿠키런:킹덤 신작 출시로 주가가 크게 상승했으나 4월 과평가되었다는 의견이 많아 조정되었습니다. </a:t>
            </a:r>
            <a:endParaRPr/>
          </a:p>
        </p:txBody>
      </p:sp>
      <p:sp>
        <p:nvSpPr>
          <p:cNvPr id="142" name="Google Shape;142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하반기에도 쿠키런이 일본에서 1년간 흥행함에 따라 주가가 크게 폭등했습니다.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그런데 10월 나스닥에 상장되었음에도 불구하고 왜 폭락했을까요?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이점은 예상하지 못 했던 요소인데요, 연일 급등한 데브시스터즈의 주가가 과열 조짐을 보이자 한국거래소에서 매매거래 정지를 예고한 점 때문에 주가가 하락한 것이었습니다.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하반기 고정비와 마케팅 비용 상승으로 분기 손익이 낮았던 점이 최저가를 기록했던 이유로 풀이되며 2022년 나머지 기간에서는 우상향하는 것으로 관찰됐습니다.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다음 1년 뒤 데이터를 보도록 하겠습니다 </a:t>
            </a:r>
            <a:endParaRPr/>
          </a:p>
        </p:txBody>
      </p:sp>
      <p:sp>
        <p:nvSpPr>
          <p:cNvPr id="154" name="Google Shape;154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브릭시티라는 신작 출시로 주가가 큰 폭 반등했으며 이 후, 중국시장에서 쿠키런이 긍정적인 평가를 받게 되며 주가가 상승했습니다.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 종목인 넷마블을 총 네가지 기간으로 살펴보겠습니다. </a:t>
            </a:r>
            <a:endParaRPr/>
          </a:p>
        </p:txBody>
      </p:sp>
      <p:sp>
        <p:nvSpPr>
          <p:cNvPr id="166" name="Google Shape;166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하반기 넷마블은 신작출시와 함께 긍정적인 대외평가를 받았으며,  한한령 규제 완화 및 빅히트 관련주로 분류되어 주가 상승에 탄력을 받았습니다.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넷마블이 빅히트의 지분 25.1%를 보유한 2대주주이기 때문인데요, 빅히트가 상장을 앞두고 있어 그에 대한 기대효과로 보입니다.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기대와 달리, 상장 후 빅히트의 흐름이 좋지 않았습니다. 이에 더하여 인도,중국 국경 분쟁으로 모바일 게임 시장에 불똥이 튀고, 첫 회사채를 발행한 후 부정적인 대외 평가를 받는 등 부정적인 일들이 연달아 발생하며 하락세가 이어졌습니다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/>
          </a:p>
        </p:txBody>
      </p:sp>
      <p:sp>
        <p:nvSpPr>
          <p:cNvPr id="172" name="Google Shape;172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1년 후에 상황은 더 악화되었습니다. 신작은 꾸준히 출시되었는데 왜 끊임없이 하락세일까요?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우선 무리한 M&amp;A로 신용등급 강등 위기가 있었던 점과 신작의 부진, 그리고 인건비 부담 및 중국 청소년 게임 사용 규제등, 다양한 내/외부적 요인들이 있는 것으로 관찰되었습니다.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3번째 구간으로 이동해보겠습니다.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/>
          </a:p>
        </p:txBody>
      </p:sp>
      <p:sp>
        <p:nvSpPr>
          <p:cNvPr id="178" name="Google Shape;178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" name="Google Shape;2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번째로 산업 소개 및 기업 선정에 대해 말씀드리겠습니다. </a:t>
            </a:r>
            <a:endParaRPr/>
          </a:p>
        </p:txBody>
      </p:sp>
      <p:sp>
        <p:nvSpPr>
          <p:cNvPr id="22" name="Google Shape;2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넥슨에서 봤듯이 2022년 사우디와의 이해관계 및 3년만의 글로벌 게임쇼가 부산에서 개최됨에 따라 주가 상승이 관찰됩니다. </a:t>
            </a:r>
            <a:endParaRPr/>
          </a:p>
        </p:txBody>
      </p:sp>
      <p:sp>
        <p:nvSpPr>
          <p:cNvPr id="184" name="Google Shape;184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 구간인 2023년 말 데이터에서 갑자기 주가가 상승합니다. 왜 그럴까요?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때 큰 적자로 인해 보유하고 있던 하이브 주식 5천억을 블록딜 추진으로 5688억 현금화하였고 이는 경영평가의 일시적 개선으로 이어져 상승한 것으로 보입니다. 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 종목들을 살펴보니 몇가지 규제들이 공통적으로 주가에 영향을 미치는 것으로 나타났습니다.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부분을 크게 세 가지 규제로 나누어서 살펴보도록 하겠습니다.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첫번째는 2019년 6월 국내 게임규제가 완화된 것인데, pc게임의 성인 결제한도가 폐지되었습니다.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이에 Pc게임 시장의 규모가 상대적으로 큰 넥슨에서 주가가 더 크게 상승했고,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넷마블의 경우 모바일 시장 위주이기 때문에 상승세가 더딘 것으로 나타났습니다.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/>
          </a:p>
        </p:txBody>
      </p:sp>
      <p:sp>
        <p:nvSpPr>
          <p:cNvPr id="196" name="Google Shape;196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번째 규제는 심야시간대 청소년 게임 이용을 제한한 '강제 셧다운제'가 폐지된 것입니다.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규제 폐지 직후 모든 종목에서 일시적으로 최고가가 관찰되었습니다. </a:t>
            </a:r>
            <a:endParaRPr/>
          </a:p>
        </p:txBody>
      </p:sp>
      <p:sp>
        <p:nvSpPr>
          <p:cNvPr id="202" name="Google Shape;202;p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마지막으로 이번에는 국내가 아닌 중국 규제가 미친 영향을 보도록 하겠습니다.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중국 시장의 규모가 크기 때문에 중국 규제로 인한 영향이 굉장히 클 수 밖에 없는데요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12월 온라인게임 지출한도 규제가 예고되었을 때 두 종목의 폭이 대폭 하락한 것을 볼 수 있었으며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금년 1월 규제 철회 소식이 들려옴에 따라 주가가 소폭 회복된 것이 관찰되었습니다. </a:t>
            </a:r>
            <a:endParaRPr/>
          </a:p>
        </p:txBody>
      </p:sp>
      <p:sp>
        <p:nvSpPr>
          <p:cNvPr id="208" name="Google Shape;208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 내용을 기반으로 투자기회와 위험요소를 알아보겠습니다. </a:t>
            </a:r>
            <a:endParaRPr/>
          </a:p>
        </p:txBody>
      </p:sp>
      <p:sp>
        <p:nvSpPr>
          <p:cNvPr id="214" name="Google Shape;214;p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p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우선, 어떤 것들이 주가를 상승시킬까요?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앞에서 주가상승 요인이라고 가정했던 6가지를 기준으로 보도록 하겠습니다.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신규게임, 시장확대, 신기술과의 결합, 그리고 이벤트 개최의 경우, 분명하게 주가 상승 견인 역할을 하는 것으로 나타났습니다.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다만 M&amp;A와 사업 아이템 확장의 경우, 항상 주가 상승으로 이어지는 것은 아니었는데,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특히 M&amp;A를 무리하게 진행할 경우 신용등급강등으로 이어질 수 있어 오히려 위험요소가 될 수 있기 때문에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이번에 진행한 데이터 분석에서는 주가상승의 요인으로 보기 어려웠습니다.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/>
          </a:p>
        </p:txBody>
      </p:sp>
      <p:sp>
        <p:nvSpPr>
          <p:cNvPr id="220" name="Google Shape;220;p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4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반대로 어떤 것들이 주식하락의 요인일까요?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앞에서 주가하락 요인이라고 가정했던 6가지를 기준으로 살펴보겠습니다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회사채 발행과 같은 경영리스크, 내/외부 규제 및 감사, 지식재산권 분쟁, 그리고 업황 부진이 주가 하락을 촉진하는 것으로 나타났습니다.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위에서 살펴본 4년간의 데이터에서는 개인정보유출 혹은 경쟁사 신게임 출시로 인한 주가하락은 관찰할 수 없었습니다.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다만 가설에 추가로 도출할 수 있었던 점은 짧은 기간내 거래량이 폭등할 경우 한국거래소에서 ＂단기과열종목＂으로 지정하여 해당 종목은 매매거래가 제재된다는 것이었습니다.  </a:t>
            </a:r>
            <a:endParaRPr/>
          </a:p>
        </p:txBody>
      </p:sp>
      <p:sp>
        <p:nvSpPr>
          <p:cNvPr id="226" name="Google Shape;226;p4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그럼 이를 바탕으로 생각했을 때,  투자적기와 위험발생 전 매도 타이밍은 언제일까요?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적기는 보통 신제품 출시 발표 직후에서 상한가 도달 전, 즉 출시일 전까지인 것으로 나타났습니다.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해외시장으로의 확대 또한 비슷한데요, 출시전 상승하다가 출시 후 하락하는 추세를 보았을 때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확대 결정에 대한 기대감이 주가 상승 요소로 작용한다는 것을 알 수 있었습니다.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반대로 문제 발생 전 매도해야하는 타이밍은 언제일까요?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문제가 발생하는 타이밍을 정확하게 알기는 어렵습니다.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문제 발생 전 미리 회사 및 시장 상황들을 파악하고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'간접적인 리스크들이 아래와 같이 발생했을 때 매도해야겠다'라고 타이밍을 정할 수 있을 것 같습니다. </a:t>
            </a:r>
            <a:endParaRPr/>
          </a:p>
        </p:txBody>
      </p:sp>
      <p:sp>
        <p:nvSpPr>
          <p:cNvPr id="232" name="Google Shape;232;p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 </a:t>
            </a:r>
            <a:endParaRPr/>
          </a:p>
        </p:txBody>
      </p:sp>
      <p:sp>
        <p:nvSpPr>
          <p:cNvPr id="238" name="Google Shape;238;p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" name="Google Shape;27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일단 이 프로젝트의 목적은 게임업계 대장주 세 종목의 주가 현황을 보고, 게임주의 투자와 매도 기회를 포착하는 것입니다. </a:t>
            </a:r>
            <a:endParaRPr/>
          </a:p>
        </p:txBody>
      </p:sp>
      <p:sp>
        <p:nvSpPr>
          <p:cNvPr id="28" name="Google Shape;28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그렇다면 왜 하필 게임 산업일까요?</a:t>
            </a:r>
            <a:endParaRPr/>
          </a:p>
        </p:txBody>
      </p:sp>
      <p:sp>
        <p:nvSpPr>
          <p:cNvPr id="34" name="Google Shape;34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이유는 게임산업이 트렌드세터의 특성을 띠기 때문입니다.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말 그대로 문화, 지식, 기술이 융합된 산업으로써 격변하는 시대에 빠른 대응을 하는 산업인데요,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이유로 분석했을 때 다양한 요인들을 도출할 수 있을 것이라고 생각하여 게임산업을 선정했습니다.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그렇다면 이 게임 업계에 대한 이해가 필요하겠죠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어떻게 발전해왔을까요?</a:t>
            </a:r>
            <a:endParaRPr/>
          </a:p>
        </p:txBody>
      </p:sp>
      <p:sp>
        <p:nvSpPr>
          <p:cNvPr id="40" name="Google Shape;4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게임 산업은 크게 4가지 단계에 걸쳐 발전해왔습니다.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아케이드의 전성시대, 스타크래프트를 시작으로한 pc기반 게임, 콘솔/모바일 게임, 그리고 가상세계 및 증강현실 기반 게임입니다.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단계에 있어서 기술의 발전과 밀접하게 연관이 있었기 때문에,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게임의 발전은 하드웨어 및 소프트웨어 인프라와 함께 나아간다는 것을 알 수 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/>
          </a:p>
        </p:txBody>
      </p:sp>
      <p:sp>
        <p:nvSpPr>
          <p:cNvPr id="46" name="Google Shape;46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4가지 단계를 걸쳐 발전한 게임시장 현황은 어떨까요?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국내 게임시장 규모는 약 20조로 형성되어있으며 모바일이 58.8%로 가장 많은 비율을 차지하고 있었습니다.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전문가들은 향후 AI와 VR 시장이 점차 늘어날 것이라고 전망했으며,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금년 문체부에서 게임산업 예산으로 679억을 배정했습니다.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그렇다면 다른 시장과 차별점은 무엇일까요?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바로 콘텐츠 중심 산업이라서 지식재산권이 중요하다는 점과 커뮤니티와 상호작용이 가능하다는 점이 있습니다. 그 외 기술혁신, 문화적 영향력, 그리고 빠른 변화의 특성도 존재합니다. </a:t>
            </a:r>
            <a:endParaRPr/>
          </a:p>
        </p:txBody>
      </p:sp>
      <p:sp>
        <p:nvSpPr>
          <p:cNvPr id="52" name="Google Shape;5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게임업계에서 분석해볼 세 종목을 다음과 같은 기준으로 선정했습니다.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째, 국내 상장 회사일 것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둘 째, 모바일 게임을 출시하고 있을 것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셋 째, 높은 브랜드 입지와 인지도를 가지고 있을 것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세가지 선정기준을 충족하는 종목을 넥슨/ 데브시스터즈/ 넷마블로 정리하였고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이제 이 회사들은 대략 어떤 기업인지 알아보도록 하겠습니다. </a:t>
            </a:r>
            <a:endParaRPr/>
          </a:p>
        </p:txBody>
      </p:sp>
      <p:sp>
        <p:nvSpPr>
          <p:cNvPr id="58" name="Google Shape;58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557018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0" name="Google Shape;2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6" name="Google Shape;21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8" name="Google Shape;2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4" name="Google Shape;2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0" name="Google Shape;2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2024-04-25T22:31:48Z</dcterms:created>
  <dc:creator>mangoboard.net_37553708</dc:creator>
</cp:coreProperties>
</file>